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704" r:id="rId3"/>
    <p:sldId id="4738" r:id="rId4"/>
    <p:sldId id="4739" r:id="rId5"/>
    <p:sldId id="4771" r:id="rId6"/>
    <p:sldId id="4772" r:id="rId7"/>
    <p:sldId id="4770" r:id="rId8"/>
    <p:sldId id="4774" r:id="rId9"/>
    <p:sldId id="4768" r:id="rId10"/>
    <p:sldId id="4773" r:id="rId11"/>
    <p:sldId id="4777" r:id="rId12"/>
    <p:sldId id="4778" r:id="rId13"/>
    <p:sldId id="4779" r:id="rId14"/>
    <p:sldId id="4780" r:id="rId15"/>
    <p:sldId id="4741" r:id="rId16"/>
    <p:sldId id="4775" r:id="rId17"/>
    <p:sldId id="4790" r:id="rId18"/>
    <p:sldId id="4769" r:id="rId19"/>
    <p:sldId id="4781" r:id="rId20"/>
    <p:sldId id="4782" r:id="rId21"/>
    <p:sldId id="4788" r:id="rId22"/>
    <p:sldId id="4789" r:id="rId23"/>
    <p:sldId id="4783" r:id="rId24"/>
    <p:sldId id="4784" r:id="rId25"/>
    <p:sldId id="4754" r:id="rId26"/>
    <p:sldId id="4762" r:id="rId27"/>
    <p:sldId id="4785" r:id="rId28"/>
    <p:sldId id="4787" r:id="rId29"/>
    <p:sldId id="474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83" d="100"/>
          <a:sy n="83" d="100"/>
        </p:scale>
        <p:origin x="45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4C2B1-122B-2627-8B60-73896419A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BC714B-6A00-D0F4-9804-AD68BEB5DA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30029E-B600-2BE4-E0BC-02BC2294A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3AB97-BF64-81C9-5448-96D81374E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76397-C1BD-0106-C6AD-9830B6ED0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5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BBDD-2B88-38BB-A59C-2B96CB67D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99DECE-9866-FD7F-73E0-C75818F37B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4CF24-5D33-F1E7-6451-C4817F958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DCD0DA-9CDB-72FB-3CC6-E05DD19C8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6EFFC-09AF-72FA-11CB-234294A92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12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D0E2FE-2318-B90A-E5F8-D98E40FD63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0CCCC65-40B1-A566-2F1D-67FADCB95C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988FB0-6F87-32B1-969D-BA14C7FE5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A7AD40-EC4E-C795-E767-8440EEB94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EEF0B-D87C-9350-A784-D2FB06F07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97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52DFC-CBDF-3458-ED4E-2AC0239D1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EBE58-E722-C65B-3B02-9D862416C8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12DAC-FA78-805F-E144-EE599AA5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27FE3E-08EC-8794-8967-25715FEAB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D9CC6D-0198-2530-06B6-D3D487C34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95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9D50C-E370-215A-4432-7CB8E55D9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BAF866-6052-C0C5-6BB1-9D2CF2638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53F1D-2A22-2206-ED9D-F76A735D3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574198-91C5-537C-2D69-8AA5FBC96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95949-683F-B80D-6120-202DABBDD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70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3CBE9-21F5-4E5C-BCBC-D099CF6A6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D36D5-CAA8-B961-F91A-2C5D3B32F0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1AE53E-1273-EAD6-D4CF-DF94A639F4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E8EE3E-1894-98B0-2EBF-20DB95046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075F6C-6E28-A250-B598-28BEE0EDB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63FFAF-5B0C-B85D-A08D-7357C6BFD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19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FEE1B-0F24-30B6-E424-8B591DB07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390C9-8BF6-9DC1-21BB-DCA305ABC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C51EF-5E6D-2C85-DED1-759661F2D2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6DCA45-ACA9-0982-19A3-8418EDEE36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5A91F61-1539-C52B-D84A-C1EA466EC8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D19A90-7838-9BCA-5D6A-BA6D07C08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66B4FE-30E8-AE00-37FB-33E2881B7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91EAD6-3718-75B7-3B67-145C76212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98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C79E1-582F-B0C5-E742-A46BA2519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36B3CB-B07A-51DB-2366-4C9F0D56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199A19-F332-C357-0EEC-2ECB0B85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086D55-4917-6A2E-934A-7677D891D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16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C0275B-6A08-DFF5-8D40-39814026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8FF555-B0F2-A607-6B0F-C2652DBAC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8A95C-2F67-E5B6-2187-C7E4031EF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75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6BD1B-5709-0CA1-5B06-678A8919A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1F69A-B3A8-6A02-E34C-C792A924B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FAD46F-75E5-4740-79E0-41946D362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BF4568-63AE-B7DE-1831-9E8BB2676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D31C67-03F1-2A0E-5ED3-D0EC973FE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9D15FF-C21E-8320-DDA6-B6A10B43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893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16941-AD24-6C8E-12FF-FF72B7B0A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A9E712-6B51-B33E-E5DD-31D85F774C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A037DA-3A3E-422B-B95B-B3C8D17045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2748CE-9C46-BA9B-129A-39F0B4022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10AE0-AB3D-5A06-A283-A5A0D489A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94CBF-8A78-3E9A-CEF4-C9820A310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090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9AF0BC-9B57-596C-9463-D5ACE1B8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FE7DE0-DFCB-7EC3-D85F-EE5C716B8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9DFB6-A2B7-88D0-9181-B73D570D6E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B1620E-A086-4E8C-BBB2-7160ACB639CE}" type="datetimeFigureOut">
              <a:rPr lang="en-US" smtClean="0"/>
              <a:t>5/11/2025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9973F-965B-69F7-976D-972AF47445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6924C2-5F9C-CC52-E269-965F5F1453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A0BEF1-2C89-4997-8389-A2F77927A3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45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133EA-467F-4D8A-9E99-3789F47DD0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40" y="1720012"/>
            <a:ext cx="10489719" cy="2387600"/>
          </a:xfrm>
        </p:spPr>
        <p:txBody>
          <a:bodyPr>
            <a:normAutofit fontScale="90000"/>
          </a:bodyPr>
          <a:lstStyle/>
          <a:p>
            <a:r>
              <a:rPr lang="en-GB" sz="5300" b="1" dirty="0">
                <a:solidFill>
                  <a:srgbClr val="7030A0"/>
                </a:solidFill>
              </a:rPr>
              <a:t>Structural Variants (SVs) and Copy Number Variants (CNVs) using long-read</a:t>
            </a:r>
            <a:br>
              <a:rPr lang="en-GB" b="1" dirty="0"/>
            </a:br>
            <a:br>
              <a:rPr lang="en-GB" b="1" dirty="0"/>
            </a:br>
            <a:r>
              <a:rPr lang="en-GB" sz="2700" b="1" dirty="0"/>
              <a:t>May 11 2025</a:t>
            </a:r>
            <a:br>
              <a:rPr lang="en-GB" b="1" dirty="0"/>
            </a:br>
            <a:r>
              <a:rPr lang="en-GB" sz="2700" b="1" dirty="0"/>
              <a:t>Slide adapted from </a:t>
            </a:r>
            <a:r>
              <a:rPr lang="en-GB" sz="2700" b="1" dirty="0" err="1"/>
              <a:t>Dr.</a:t>
            </a:r>
            <a:r>
              <a:rPr lang="en-GB" sz="2700" b="1" dirty="0"/>
              <a:t> Tobias Rausch - EMBL</a:t>
            </a:r>
            <a:endParaRPr lang="en-US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981623-602A-871C-8BBB-74AB329343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42294"/>
            <a:ext cx="9144000" cy="1272396"/>
          </a:xfrm>
        </p:spPr>
        <p:txBody>
          <a:bodyPr>
            <a:normAutofit lnSpcReduction="10000"/>
          </a:bodyPr>
          <a:lstStyle/>
          <a:p>
            <a:r>
              <a:rPr lang="en-GB" dirty="0"/>
              <a:t>Phuc Loi Luu, PhD</a:t>
            </a:r>
          </a:p>
          <a:p>
            <a:r>
              <a:rPr lang="en-GB" dirty="0"/>
              <a:t>Email: Luu.p.loi@googlemail.com</a:t>
            </a:r>
          </a:p>
          <a:p>
            <a:r>
              <a:rPr lang="en-GB" dirty="0" err="1"/>
              <a:t>Zalo</a:t>
            </a:r>
            <a:r>
              <a:rPr lang="en-GB" dirty="0"/>
              <a:t>: 090102182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47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10" y="180459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fr-FR" sz="3200" b="1" dirty="0">
                <a:solidFill>
                  <a:srgbClr val="7030A0"/>
                </a:solidFill>
              </a:rPr>
              <a:t>Oxford Nanopore Technologies (ONT)  and Pacific Biosciences (</a:t>
            </a:r>
            <a:r>
              <a:rPr lang="fr-FR" sz="3200" b="1" dirty="0" err="1">
                <a:solidFill>
                  <a:srgbClr val="7030A0"/>
                </a:solidFill>
              </a:rPr>
              <a:t>PacBio</a:t>
            </a:r>
            <a:r>
              <a:rPr lang="fr-FR" sz="3200" b="1" dirty="0">
                <a:solidFill>
                  <a:srgbClr val="7030A0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2D5199-2B57-DE22-8E1F-44D23748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56" y="1197538"/>
            <a:ext cx="11997129" cy="469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3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3" y="365126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Recovery of somatic SVs using the Sniffles2 mosaic mode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414068" y="6308209"/>
            <a:ext cx="1028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https://www.nature.com/articles/s41587-023-02024-y/figures/5</a:t>
            </a:r>
          </a:p>
        </p:txBody>
      </p:sp>
      <p:pic>
        <p:nvPicPr>
          <p:cNvPr id="3074" name="Picture 2" descr="Fig. 5">
            <a:extLst>
              <a:ext uri="{FF2B5EF4-FFF2-40B4-BE49-F238E27FC236}">
                <a16:creationId xmlns:a16="http://schemas.microsoft.com/office/drawing/2014/main" id="{77D21373-35B7-8050-C099-55D0AB6D6E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4" t="48637"/>
          <a:stretch/>
        </p:blipFill>
        <p:spPr bwMode="auto">
          <a:xfrm>
            <a:off x="684361" y="1299713"/>
            <a:ext cx="10529977" cy="490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292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2" y="211893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The HiFi </a:t>
            </a:r>
            <a:r>
              <a:rPr lang="en-GB" sz="3600" b="1" dirty="0" err="1">
                <a:solidFill>
                  <a:srgbClr val="7030A0"/>
                </a:solidFill>
              </a:rPr>
              <a:t>Pacbio</a:t>
            </a:r>
            <a:r>
              <a:rPr lang="en-GB" sz="3600" b="1" dirty="0">
                <a:solidFill>
                  <a:srgbClr val="7030A0"/>
                </a:solidFill>
              </a:rPr>
              <a:t> long reads give the correct DEL of size 765 bp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877018" y="6371470"/>
            <a:ext cx="10282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https://www.sciencedirect.com/science/article/pii/S0010482523003086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E7CDA86-F69B-274A-B523-1E11F4311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091" y="1083716"/>
            <a:ext cx="7005667" cy="520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2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2" y="211893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The HiFi </a:t>
            </a:r>
            <a:r>
              <a:rPr lang="en-GB" sz="3600" b="1" dirty="0" err="1">
                <a:solidFill>
                  <a:srgbClr val="7030A0"/>
                </a:solidFill>
              </a:rPr>
              <a:t>Pacbio</a:t>
            </a:r>
            <a:r>
              <a:rPr lang="en-GB" sz="3600" b="1" dirty="0">
                <a:solidFill>
                  <a:srgbClr val="7030A0"/>
                </a:solidFill>
              </a:rPr>
              <a:t> long reads give the correct two multi-allelic DELs of sizes 97 bp and 62 bp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1164566" y="6492218"/>
            <a:ext cx="10282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https://www.sciencedirect.com/science/article/pii/S0010482523003086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D2582B10-6F99-70B2-89A2-0189FDD26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343" y="1185499"/>
            <a:ext cx="6470379" cy="524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7649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2" y="211893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7030A0"/>
                </a:solidFill>
              </a:rPr>
              <a:t>Long read applications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1164566" y="6492218"/>
            <a:ext cx="10282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https://www.nature.com/articles/s41592-020-01056-5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E0ED0D-316E-88C8-6A00-E53BD29E0B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838"/>
            <a:ext cx="12192000" cy="5083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146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D029-DEFA-FE59-A6B2-C3ADC64B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970" y="2145101"/>
            <a:ext cx="10013830" cy="40318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7030A0"/>
                </a:solidFill>
              </a:rPr>
              <a:t>Pan-genome for Structural Variants (SVs)</a:t>
            </a:r>
          </a:p>
        </p:txBody>
      </p:sp>
    </p:spTree>
    <p:extLst>
      <p:ext uri="{BB962C8B-B14F-4D97-AF65-F5344CB8AC3E}">
        <p14:creationId xmlns:p14="http://schemas.microsoft.com/office/powerpoint/2010/main" val="3505467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D6D7-0825-B187-2CAE-567F8C33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1" y="268826"/>
            <a:ext cx="11473132" cy="497516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>
                <a:solidFill>
                  <a:srgbClr val="7030A0"/>
                </a:solidFill>
              </a:rPr>
              <a:t>Long-reads and T2T references for SV discovery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8C898D-C63F-B8EF-DC13-9CBCB3B363E2}"/>
              </a:ext>
            </a:extLst>
          </p:cNvPr>
          <p:cNvGrpSpPr/>
          <p:nvPr/>
        </p:nvGrpSpPr>
        <p:grpSpPr>
          <a:xfrm>
            <a:off x="51758" y="732848"/>
            <a:ext cx="12059729" cy="5615617"/>
            <a:chOff x="0" y="732848"/>
            <a:chExt cx="12192000" cy="561561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4FA0BFC-6544-F0F9-C5F0-4E47C120D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732848"/>
              <a:ext cx="12192000" cy="539230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176ADB3-91E6-A24A-9A88-500957EF46B1}"/>
                </a:ext>
              </a:extLst>
            </p:cNvPr>
            <p:cNvSpPr/>
            <p:nvPr/>
          </p:nvSpPr>
          <p:spPr>
            <a:xfrm>
              <a:off x="10737011" y="5854460"/>
              <a:ext cx="1443487" cy="4940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616532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D6D7-0825-B187-2CAE-567F8C33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1" y="268826"/>
            <a:ext cx="11473132" cy="497516"/>
          </a:xfrm>
        </p:spPr>
        <p:txBody>
          <a:bodyPr>
            <a:noAutofit/>
          </a:bodyPr>
          <a:lstStyle/>
          <a:p>
            <a:pPr algn="ctr"/>
            <a:r>
              <a:rPr lang="en-GB" sz="2500" b="1" dirty="0">
                <a:solidFill>
                  <a:srgbClr val="7030A0"/>
                </a:solidFill>
              </a:rPr>
              <a:t>Pan-genomic Alignment Example</a:t>
            </a:r>
            <a:endParaRPr lang="en-US" sz="25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BF1D-EFA8-FF26-BD5B-5324525959D6}"/>
              </a:ext>
            </a:extLst>
          </p:cNvPr>
          <p:cNvSpPr txBox="1"/>
          <p:nvPr/>
        </p:nvSpPr>
        <p:spPr>
          <a:xfrm>
            <a:off x="4416725" y="6348465"/>
            <a:ext cx="74877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https://link.springer.com/article/10.1007/s11047-022-09882-6/figures/1</a:t>
            </a:r>
          </a:p>
        </p:txBody>
      </p:sp>
      <p:pic>
        <p:nvPicPr>
          <p:cNvPr id="9218" name="Picture 2" descr="Fig. 1">
            <a:extLst>
              <a:ext uri="{FF2B5EF4-FFF2-40B4-BE49-F238E27FC236}">
                <a16:creationId xmlns:a16="http://schemas.microsoft.com/office/drawing/2014/main" id="{C35933C6-360C-DE2D-2145-AA84907E6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87" y="1330115"/>
            <a:ext cx="10443713" cy="456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698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D6D7-0825-B187-2CAE-567F8C33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1" y="268826"/>
            <a:ext cx="11473132" cy="497516"/>
          </a:xfrm>
        </p:spPr>
        <p:txBody>
          <a:bodyPr>
            <a:noAutofit/>
          </a:bodyPr>
          <a:lstStyle/>
          <a:p>
            <a:pPr algn="ctr"/>
            <a:r>
              <a:rPr lang="en-GB" sz="2500" b="1" dirty="0" err="1">
                <a:solidFill>
                  <a:srgbClr val="7030A0"/>
                </a:solidFill>
              </a:rPr>
              <a:t>Pangenomics</a:t>
            </a:r>
            <a:r>
              <a:rPr lang="en-GB" sz="2500" b="1" dirty="0">
                <a:solidFill>
                  <a:srgbClr val="7030A0"/>
                </a:solidFill>
              </a:rPr>
              <a:t> enables genotyping of known structural variants in 5202 diverse genomes</a:t>
            </a:r>
            <a:endParaRPr lang="en-US" sz="25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88BF1D-EFA8-FF26-BD5B-5324525959D6}"/>
              </a:ext>
            </a:extLst>
          </p:cNvPr>
          <p:cNvSpPr txBox="1"/>
          <p:nvPr/>
        </p:nvSpPr>
        <p:spPr>
          <a:xfrm>
            <a:off x="5808453" y="63484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https://www.science.org/doi/abs/10.1126/science.abg8871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E35FC-53B0-07F3-4538-752FA8E77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89" y="927784"/>
            <a:ext cx="6897986" cy="5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148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2" y="211893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7030A0"/>
                </a:solidFill>
              </a:rPr>
              <a:t>Pan-genome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1164566" y="6492218"/>
            <a:ext cx="10282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https://doi.org/10.1126/science.abg8871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B0655A-77C8-6211-15A4-9D8C54AD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02" y="887689"/>
            <a:ext cx="11864196" cy="5502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32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6467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Type of variants</a:t>
            </a:r>
          </a:p>
        </p:txBody>
      </p:sp>
      <p:pic>
        <p:nvPicPr>
          <p:cNvPr id="5122" name="Picture 2" descr="Some types of variants found in human genomes Variation involving one or a few nucleotides are shown above the chromosome icon, and structural variants below; in each case the variants are depicted in relation to the reference sequence. For depiction of structural variants A, B, C and D represent large segments of DNA; Y and Z represent segments of DNA from a different chromosome. Note that differentiation between CNVs and deletions/insertions depends upon the size of the relevant DNA segment (see text for further details). Abbreviation: CNV, copy number variant. Chromosome ideogram from NCBI Genome Decoration Page.">
            <a:extLst>
              <a:ext uri="{FF2B5EF4-FFF2-40B4-BE49-F238E27FC236}">
                <a16:creationId xmlns:a16="http://schemas.microsoft.com/office/drawing/2014/main" id="{0880785E-CE24-EEB0-DF3A-A07E23CF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52" y="1436788"/>
            <a:ext cx="9052098" cy="470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0519F-5F51-E62F-E810-F6CBF6041504}"/>
              </a:ext>
            </a:extLst>
          </p:cNvPr>
          <p:cNvSpPr txBox="1"/>
          <p:nvPr/>
        </p:nvSpPr>
        <p:spPr>
          <a:xfrm>
            <a:off x="9230055" y="6223051"/>
            <a:ext cx="281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 10.1042/EBC20170053</a:t>
            </a:r>
          </a:p>
        </p:txBody>
      </p:sp>
    </p:spTree>
    <p:extLst>
      <p:ext uri="{BB962C8B-B14F-4D97-AF65-F5344CB8AC3E}">
        <p14:creationId xmlns:p14="http://schemas.microsoft.com/office/powerpoint/2010/main" val="7797588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2" y="211893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7030A0"/>
                </a:solidFill>
              </a:rPr>
              <a:t>Pan-genome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1164566" y="6492218"/>
            <a:ext cx="10282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https://doi.org/10.1126/science.abg8871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FC0E18-542F-D86E-523C-243D5AE5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280" y="983317"/>
            <a:ext cx="9943381" cy="54132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C1444D-74C2-D09A-B483-599746F0628A}"/>
              </a:ext>
            </a:extLst>
          </p:cNvPr>
          <p:cNvSpPr txBox="1"/>
          <p:nvPr/>
        </p:nvSpPr>
        <p:spPr>
          <a:xfrm>
            <a:off x="1259457" y="6488668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https://github.com/lh3/minigraph</a:t>
            </a:r>
          </a:p>
        </p:txBody>
      </p:sp>
    </p:spTree>
    <p:extLst>
      <p:ext uri="{BB962C8B-B14F-4D97-AF65-F5344CB8AC3E}">
        <p14:creationId xmlns:p14="http://schemas.microsoft.com/office/powerpoint/2010/main" val="2514956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2" y="211893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7030A0"/>
                </a:solidFill>
              </a:rPr>
              <a:t>Pan-genome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1377351" y="6338330"/>
            <a:ext cx="10282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https://genomebiology.biomedcentral.com/articles/10.1186/s13059-023-02975-0</a:t>
            </a:r>
          </a:p>
        </p:txBody>
      </p:sp>
      <p:pic>
        <p:nvPicPr>
          <p:cNvPr id="7170" name="Picture 2" descr="Fig. 1">
            <a:extLst>
              <a:ext uri="{FF2B5EF4-FFF2-40B4-BE49-F238E27FC236}">
                <a16:creationId xmlns:a16="http://schemas.microsoft.com/office/drawing/2014/main" id="{D0079847-A4A2-EB0E-6DC7-1F25814CB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6050"/>
            <a:ext cx="12192000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6765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2" y="211893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7030A0"/>
                </a:solidFill>
              </a:rPr>
              <a:t>Pan-genome graphs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1164566" y="6492218"/>
            <a:ext cx="102826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https://usys.ethz.ch/en/news-events/news/archive/2022/06/pangenomes-reveal-differences-between-cattle-and-their-wild-relatives.html</a:t>
            </a:r>
          </a:p>
        </p:txBody>
      </p:sp>
      <p:pic>
        <p:nvPicPr>
          <p:cNvPr id="8194" name="Picture 2" descr="Enlarged view: Bovines can have distinct sizes and shapes amongst other traits. Pangenomes provide a way to capture the genomic diversity that leads to phenotypic differences. In this example, Gaur has a distinct DNA sequence (purple path) compared to three other cattle, which have more minor DNA variation (green and pink paths). Graphic: Alexander Leonard">
            <a:extLst>
              <a:ext uri="{FF2B5EF4-FFF2-40B4-BE49-F238E27FC236}">
                <a16:creationId xmlns:a16="http://schemas.microsoft.com/office/drawing/2014/main" id="{D46EEBE7-90F8-CA94-17D2-EB98893F2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042" y="1352315"/>
            <a:ext cx="7385020" cy="4683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42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2" y="211893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3200" b="1" dirty="0">
                <a:solidFill>
                  <a:srgbClr val="7030A0"/>
                </a:solidFill>
              </a:rPr>
              <a:t>Genome variation discovery using long reads and graph genomes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851B6B-7DBF-223C-0812-22B976C10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2" y="1069291"/>
            <a:ext cx="10644996" cy="557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17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2" y="211893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b="1" dirty="0">
                <a:solidFill>
                  <a:srgbClr val="7030A0"/>
                </a:solidFill>
              </a:rPr>
              <a:t>Variant Calling Strategy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97A207-C7F7-A9F3-7E0F-40542C5EB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0022"/>
            <a:ext cx="12192000" cy="34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0CD029-DEFA-FE59-A6B2-C3ADC64B4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970" y="2145101"/>
            <a:ext cx="10013830" cy="403186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800" dirty="0">
                <a:solidFill>
                  <a:srgbClr val="7030A0"/>
                </a:solidFill>
              </a:rPr>
              <a:t> Cancer Predisposing SVs</a:t>
            </a:r>
          </a:p>
        </p:txBody>
      </p:sp>
    </p:spTree>
    <p:extLst>
      <p:ext uri="{BB962C8B-B14F-4D97-AF65-F5344CB8AC3E}">
        <p14:creationId xmlns:p14="http://schemas.microsoft.com/office/powerpoint/2010/main" val="14053057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68" y="237969"/>
            <a:ext cx="10978550" cy="698800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7030A0"/>
                </a:solidFill>
              </a:rPr>
              <a:t>Copy Number Variants (CNVs)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4077B2-F7AD-2511-BB21-BE3632DC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274" y="1237505"/>
            <a:ext cx="8089342" cy="547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2223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68" y="237969"/>
            <a:ext cx="10978550" cy="698800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Hypothetical Example: Deletion that affects </a:t>
            </a:r>
            <a:r>
              <a:rPr lang="en-GB" sz="3600" b="1" dirty="0" err="1">
                <a:solidFill>
                  <a:srgbClr val="7030A0"/>
                </a:solidFill>
              </a:rPr>
              <a:t>geneX</a:t>
            </a:r>
            <a:endParaRPr lang="en-GB" sz="3600" b="1" dirty="0">
              <a:solidFill>
                <a:srgbClr val="7030A0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C1E93A3-C3F6-8D09-3DF3-9199D317544E}"/>
              </a:ext>
            </a:extLst>
          </p:cNvPr>
          <p:cNvGrpSpPr/>
          <p:nvPr/>
        </p:nvGrpSpPr>
        <p:grpSpPr>
          <a:xfrm>
            <a:off x="166776" y="1239398"/>
            <a:ext cx="11956211" cy="5098142"/>
            <a:chOff x="155274" y="1020862"/>
            <a:chExt cx="11956211" cy="509814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E20248C-8D01-DC7E-C32C-BD8207EEE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5274" y="1020862"/>
              <a:ext cx="11956211" cy="4723131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13708BA-9003-CBC9-2C17-62F395394083}"/>
                </a:ext>
              </a:extLst>
            </p:cNvPr>
            <p:cNvSpPr/>
            <p:nvPr/>
          </p:nvSpPr>
          <p:spPr>
            <a:xfrm>
              <a:off x="10489721" y="5014823"/>
              <a:ext cx="1426234" cy="110418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7591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68" y="237969"/>
            <a:ext cx="10978550" cy="698800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7030A0"/>
                </a:solidFill>
              </a:rPr>
              <a:t>Structural variants affecting genes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C97C87-2CAB-A3F0-5C18-7A5E70DE82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3"/>
          <a:stretch/>
        </p:blipFill>
        <p:spPr>
          <a:xfrm>
            <a:off x="156126" y="1265206"/>
            <a:ext cx="11879748" cy="24614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B6D44A-99F9-553B-0AD8-658CF8F0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661" y="3820661"/>
            <a:ext cx="4793483" cy="27993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108AB4-A093-D7FD-6984-8EFFBF2642C8}"/>
              </a:ext>
            </a:extLst>
          </p:cNvPr>
          <p:cNvSpPr txBox="1"/>
          <p:nvPr/>
        </p:nvSpPr>
        <p:spPr>
          <a:xfrm>
            <a:off x="6372045" y="5384647"/>
            <a:ext cx="4641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/>
              <a:t>GTEx</a:t>
            </a:r>
            <a:r>
              <a:rPr lang="fr-FR" dirty="0"/>
              <a:t> Portal: </a:t>
            </a:r>
            <a:r>
              <a:rPr lang="fr-FR" dirty="0" err="1"/>
              <a:t>Genotype</a:t>
            </a:r>
            <a:r>
              <a:rPr lang="fr-FR" dirty="0"/>
              <a:t>-Tissue Expression https://gtexportal.org/home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776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ED305-2F99-0D9E-9DC1-90DFC530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197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8800" b="1" dirty="0">
                <a:solidFill>
                  <a:srgbClr val="7030A0"/>
                </a:solidFill>
              </a:rPr>
              <a:t>Thank you!</a:t>
            </a:r>
            <a:endParaRPr lang="en-US" sz="8800" b="1" dirty="0">
              <a:solidFill>
                <a:srgbClr val="7030A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3159C-48D8-4AC4-7857-D65D2D047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60785"/>
            <a:ext cx="10515600" cy="2916177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 err="1"/>
              <a:t>Phuc</a:t>
            </a:r>
            <a:r>
              <a:rPr lang="fr-FR" dirty="0"/>
              <a:t> Loi Luu, PhD</a:t>
            </a:r>
          </a:p>
          <a:p>
            <a:pPr marL="0" indent="0" algn="ctr">
              <a:buNone/>
            </a:pPr>
            <a:r>
              <a:rPr lang="fr-FR" dirty="0"/>
              <a:t>Email: Luu.p.loi@googlemail.com</a:t>
            </a:r>
          </a:p>
          <a:p>
            <a:pPr marL="0" indent="0" algn="ctr">
              <a:buNone/>
            </a:pPr>
            <a:r>
              <a:rPr lang="fr-FR" dirty="0" err="1"/>
              <a:t>Zalo</a:t>
            </a:r>
            <a:r>
              <a:rPr lang="fr-FR" dirty="0"/>
              <a:t>: 090102182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476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845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rgbClr val="7030A0"/>
                </a:solidFill>
              </a:rPr>
              <a:t>Somatic and Germline Structural Variants (SVs)</a:t>
            </a:r>
            <a:endParaRPr lang="en-US" sz="4000" b="1" dirty="0">
              <a:solidFill>
                <a:srgbClr val="7030A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332484-D300-F754-D6C5-157BC7C93F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329" y="1417480"/>
            <a:ext cx="7861263" cy="4948874"/>
          </a:xfrm>
        </p:spPr>
      </p:pic>
    </p:spTree>
    <p:extLst>
      <p:ext uri="{BB962C8B-B14F-4D97-AF65-F5344CB8AC3E}">
        <p14:creationId xmlns:p14="http://schemas.microsoft.com/office/powerpoint/2010/main" val="350426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837" y="365125"/>
            <a:ext cx="11237343" cy="974845"/>
          </a:xfrm>
        </p:spPr>
        <p:txBody>
          <a:bodyPr>
            <a:noAutofit/>
          </a:bodyPr>
          <a:lstStyle/>
          <a:p>
            <a:r>
              <a:rPr lang="en-GB" sz="3600" b="1" dirty="0">
                <a:solidFill>
                  <a:srgbClr val="7030A0"/>
                </a:solidFill>
              </a:rPr>
              <a:t>Cancers harbour a wide Range of Chromosome Aberrations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FDC9621-DA1B-2C6E-1DA0-CF862F13D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207" y="1846809"/>
            <a:ext cx="11895585" cy="3599333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799380" y="6308209"/>
            <a:ext cx="9897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Chromosome aberrations in solid tumors. Albertson et al., Nat Genet. 2003 Aug;34(4):369-76.</a:t>
            </a:r>
          </a:p>
        </p:txBody>
      </p:sp>
    </p:spTree>
    <p:extLst>
      <p:ext uri="{BB962C8B-B14F-4D97-AF65-F5344CB8AC3E}">
        <p14:creationId xmlns:p14="http://schemas.microsoft.com/office/powerpoint/2010/main" val="4779353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27" y="180459"/>
            <a:ext cx="11237343" cy="693049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Short Read vs Long Read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799380" y="6308209"/>
            <a:ext cx="98973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https://www.cnblogs.com/wangprince2017/p/13756018.html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08D7D9-A493-B49E-9B48-89A322C97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89891" y="873508"/>
            <a:ext cx="8316352" cy="530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4730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3" y="365126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A large deletion in chromosome 17 from 66270K and 66276K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414068" y="6308209"/>
            <a:ext cx="1028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https://www.melbournebioinformatics.org.au/tutorials/tutorials/longread_sv_calling/longread_sv_calling/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96EDEE-DDB5-CD1A-C1AF-13DB990F9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10" y="1396986"/>
            <a:ext cx="11772180" cy="4370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82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D1B2-F067-0CE3-9DF1-6971E36A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4543" y="365126"/>
            <a:ext cx="11507637" cy="675796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7030A0"/>
                </a:solidFill>
              </a:rPr>
              <a:t>Recovery of somatic SVs using the Sniffles2 mosaic mode</a:t>
            </a:r>
            <a:endParaRPr lang="en-US" sz="36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20986B5-7FFD-CC41-1551-9BA12F43B35C}"/>
              </a:ext>
            </a:extLst>
          </p:cNvPr>
          <p:cNvSpPr txBox="1"/>
          <p:nvPr/>
        </p:nvSpPr>
        <p:spPr>
          <a:xfrm>
            <a:off x="414068" y="6308209"/>
            <a:ext cx="102826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https://www.nature.com/articles/s41587-023-02024-y/figures/4</a:t>
            </a:r>
          </a:p>
        </p:txBody>
      </p:sp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916C8617-B37D-DAA9-9B40-AACFCBCCD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74"/>
          <a:stretch/>
        </p:blipFill>
        <p:spPr bwMode="auto">
          <a:xfrm>
            <a:off x="264543" y="1311214"/>
            <a:ext cx="11615737" cy="4034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19240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3F7D-0EB9-1326-01D1-BC87BAA9D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622" y="1480808"/>
            <a:ext cx="4924245" cy="3706543"/>
          </a:xfrm>
        </p:spPr>
        <p:txBody>
          <a:bodyPr>
            <a:normAutofit fontScale="90000"/>
          </a:bodyPr>
          <a:lstStyle/>
          <a:p>
            <a:pPr algn="just"/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IGV alignments for a Structural Variant that was called by Sniffles2 but not represented in either the </a:t>
            </a:r>
            <a:r>
              <a:rPr lang="en-GB" b="0" i="0" dirty="0" err="1">
                <a:solidFill>
                  <a:srgbClr val="222222"/>
                </a:solidFill>
                <a:effectLst/>
                <a:latin typeface="Harding"/>
              </a:rPr>
              <a:t>Bionano</a:t>
            </a:r>
            <a:r>
              <a:rPr lang="en-GB" b="0" i="0" dirty="0">
                <a:solidFill>
                  <a:srgbClr val="222222"/>
                </a:solidFill>
                <a:effectLst/>
                <a:latin typeface="Harding"/>
              </a:rPr>
              <a:t> or Illumina call sets</a:t>
            </a:r>
            <a:endParaRPr lang="en-US" dirty="0"/>
          </a:p>
        </p:txBody>
      </p:sp>
      <p:pic>
        <p:nvPicPr>
          <p:cNvPr id="4098" name="Picture 2" descr="Extended Data Fig. 3">
            <a:extLst>
              <a:ext uri="{FF2B5EF4-FFF2-40B4-BE49-F238E27FC236}">
                <a16:creationId xmlns:a16="http://schemas.microsoft.com/office/drawing/2014/main" id="{DDA02455-EC27-5286-A930-FE892885BA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445" y="88840"/>
            <a:ext cx="5591355" cy="6661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D9A7D5-B42B-7520-0034-C5F6A69DFCA0}"/>
              </a:ext>
            </a:extLst>
          </p:cNvPr>
          <p:cNvSpPr txBox="1"/>
          <p:nvPr/>
        </p:nvSpPr>
        <p:spPr>
          <a:xfrm>
            <a:off x="366622" y="6322050"/>
            <a:ext cx="50378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https://www.nature.com/articles/s41587-023-02024-y/figures/8</a:t>
            </a:r>
          </a:p>
        </p:txBody>
      </p:sp>
    </p:spTree>
    <p:extLst>
      <p:ext uri="{BB962C8B-B14F-4D97-AF65-F5344CB8AC3E}">
        <p14:creationId xmlns:p14="http://schemas.microsoft.com/office/powerpoint/2010/main" val="360292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0D6D7-0825-B187-2CAE-567F8C33B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321" y="365126"/>
            <a:ext cx="11473132" cy="716052"/>
          </a:xfrm>
        </p:spPr>
        <p:txBody>
          <a:bodyPr>
            <a:normAutofit/>
          </a:bodyPr>
          <a:lstStyle/>
          <a:p>
            <a:r>
              <a:rPr lang="en-GB" sz="3600" b="1" dirty="0">
                <a:solidFill>
                  <a:srgbClr val="7030A0"/>
                </a:solidFill>
              </a:rPr>
              <a:t>Germline SV detection using short-reads is largely incomplete! 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9503D-44D5-D9CB-24DF-06D0A407E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037" y="1379779"/>
            <a:ext cx="11731925" cy="45290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188BF1D-EFA8-FF26-BD5B-5324525959D6}"/>
              </a:ext>
            </a:extLst>
          </p:cNvPr>
          <p:cNvSpPr txBox="1"/>
          <p:nvPr/>
        </p:nvSpPr>
        <p:spPr>
          <a:xfrm>
            <a:off x="5808453" y="63484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https://doi.org/10.1126/science.abj6987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2CCCE3-1E2A-32D3-4F24-A07B814E48B6}"/>
              </a:ext>
            </a:extLst>
          </p:cNvPr>
          <p:cNvSpPr txBox="1"/>
          <p:nvPr/>
        </p:nvSpPr>
        <p:spPr>
          <a:xfrm>
            <a:off x="603848" y="634846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https://doi.org/10.1186/s13059-019-1828-7</a:t>
            </a:r>
          </a:p>
        </p:txBody>
      </p:sp>
    </p:spTree>
    <p:extLst>
      <p:ext uri="{BB962C8B-B14F-4D97-AF65-F5344CB8AC3E}">
        <p14:creationId xmlns:p14="http://schemas.microsoft.com/office/powerpoint/2010/main" val="3126051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</TotalTime>
  <Words>550</Words>
  <Application>Microsoft Office PowerPoint</Application>
  <PresentationFormat>Widescreen</PresentationFormat>
  <Paragraphs>55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Harding</vt:lpstr>
      <vt:lpstr>Wingdings</vt:lpstr>
      <vt:lpstr>Office Theme</vt:lpstr>
      <vt:lpstr>Structural Variants (SVs) and Copy Number Variants (CNVs) using long-read  May 11 2025 Slide adapted from Dr. Tobias Rausch - EMBL</vt:lpstr>
      <vt:lpstr>PowerPoint Presentation</vt:lpstr>
      <vt:lpstr>Somatic and Germline Structural Variants (SVs)</vt:lpstr>
      <vt:lpstr>Cancers harbour a wide Range of Chromosome Aberrations</vt:lpstr>
      <vt:lpstr>Short Read vs Long Read</vt:lpstr>
      <vt:lpstr>A large deletion in chromosome 17 from 66270K and 66276K</vt:lpstr>
      <vt:lpstr>Recovery of somatic SVs using the Sniffles2 mosaic mode</vt:lpstr>
      <vt:lpstr>IGV alignments for a Structural Variant that was called by Sniffles2 but not represented in either the Bionano or Illumina call sets</vt:lpstr>
      <vt:lpstr>Germline SV detection using short-reads is largely incomplete! </vt:lpstr>
      <vt:lpstr>Oxford Nanopore Technologies (ONT)  and Pacific Biosciences (PacBio)</vt:lpstr>
      <vt:lpstr>Recovery of somatic SVs using the Sniffles2 mosaic mode</vt:lpstr>
      <vt:lpstr>The HiFi Pacbio long reads give the correct DEL of size 765 bp</vt:lpstr>
      <vt:lpstr>The HiFi Pacbio long reads give the correct two multi-allelic DELs of sizes 97 bp and 62 bp</vt:lpstr>
      <vt:lpstr>Long read applications</vt:lpstr>
      <vt:lpstr>PowerPoint Presentation</vt:lpstr>
      <vt:lpstr>Long-reads and T2T references for SV discovery</vt:lpstr>
      <vt:lpstr>Pan-genomic Alignment Example</vt:lpstr>
      <vt:lpstr>Pangenomics enables genotyping of known structural variants in 5202 diverse genomes</vt:lpstr>
      <vt:lpstr>Pan-genome graphs</vt:lpstr>
      <vt:lpstr>Pan-genome graphs</vt:lpstr>
      <vt:lpstr>Pan-genome graphs</vt:lpstr>
      <vt:lpstr>Pan-genome graphs</vt:lpstr>
      <vt:lpstr>Genome variation discovery using long reads and graph genomes</vt:lpstr>
      <vt:lpstr>Variant Calling Strategy</vt:lpstr>
      <vt:lpstr>PowerPoint Presentation</vt:lpstr>
      <vt:lpstr>Copy Number Variants (CNVs)</vt:lpstr>
      <vt:lpstr>Hypothetical Example: Deletion that affects geneX</vt:lpstr>
      <vt:lpstr>Structural variants affecting genes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Structural Variants (SV) and  Copy Number Variants (CNV)</dc:title>
  <dc:creator>Luu Loi</dc:creator>
  <cp:lastModifiedBy>Luu Loi</cp:lastModifiedBy>
  <cp:revision>91</cp:revision>
  <dcterms:created xsi:type="dcterms:W3CDTF">2025-05-04T11:43:14Z</dcterms:created>
  <dcterms:modified xsi:type="dcterms:W3CDTF">2025-05-11T15:01:56Z</dcterms:modified>
</cp:coreProperties>
</file>